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C50D-1B5D-7543-809C-57875EDAF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5C7EC2-3B2B-ED48-99DF-592BEA61E9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6CA80-7338-A847-A5C6-4CA59CBD5C68}"/>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3B2C8023-39C2-CD42-93CF-0267653B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33D2-33B9-A84C-9F58-E5FF2C8A104C}"/>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340378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A33A-8065-514C-9006-1BFC72B68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153B5-3431-8448-BF78-87C1E06A81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8B297-5985-CE40-8D01-84CCE68FA255}"/>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9DEF7559-809A-A944-970C-FD12F4CF4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EB51E-281A-BE43-82E4-287DF40A39D4}"/>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362526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161C9A-476F-E346-B2EC-6DBEE9FBBC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82CB78-FD7F-CB4E-9243-6FFF62F3E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76B2E-CE28-3546-86D5-9610B96862B8}"/>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4CF99B1A-9F87-0343-A9F6-F50A4B624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5098D-4F47-8946-AA3C-682B47713676}"/>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236358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73A4-C323-E74A-802B-6FB131830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FB22-76E3-7F4B-A8A9-C07BB0A92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1A25D-8529-B842-93F9-8BCC1B5539B0}"/>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D425AF4F-55B7-0645-BEE3-D9B37747D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5EA5F-F316-E246-AAE1-0EDE6206D384}"/>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264548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BF40-8BF0-7B4F-B46C-A5625E38A4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74C60-374E-DA4F-ACAE-5BDD31784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43448-827B-1945-9358-9566C805807A}"/>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8BEC8630-B8E8-8F41-B4C3-E72F9CB99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1B1D4-8A7A-2B43-A560-90DF9E5B073D}"/>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120803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5DBA-56D2-7C48-BDD0-A30B58C01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880F2-D39F-B14C-AAB2-DC7119ED7F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02B67-906B-8641-83AF-96BCCF6531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5CBE76-DE1A-5142-9513-5118DDCE322E}"/>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6" name="Footer Placeholder 5">
            <a:extLst>
              <a:ext uri="{FF2B5EF4-FFF2-40B4-BE49-F238E27FC236}">
                <a16:creationId xmlns:a16="http://schemas.microsoft.com/office/drawing/2014/main" id="{5D03F504-AEB3-B04F-80C5-DD7247BED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3DD91-9171-C143-91CA-6BBCDED2B788}"/>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55469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C18D-8222-B847-A83D-BEA8AEAF50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525D68-C262-0B46-BC0A-D47F4596B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8E6EEE-8C3E-CB4D-B999-6FE071289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5D390-6A04-DF48-9B5A-E3E9C0087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FF4E0B-30DF-2648-9FAC-C3B2B7B96D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4A218A-74FF-9A48-9D25-AC1725F3F6B6}"/>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8" name="Footer Placeholder 7">
            <a:extLst>
              <a:ext uri="{FF2B5EF4-FFF2-40B4-BE49-F238E27FC236}">
                <a16:creationId xmlns:a16="http://schemas.microsoft.com/office/drawing/2014/main" id="{6FC551DF-8212-D94E-B2A1-A7C9616597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5DCD6-BC3D-FA49-B616-9A141391645C}"/>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121115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1531-3159-7141-8C39-E937B0AEC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FB5E0D-987D-DA4E-ABE1-BE5A4ACAC937}"/>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4" name="Footer Placeholder 3">
            <a:extLst>
              <a:ext uri="{FF2B5EF4-FFF2-40B4-BE49-F238E27FC236}">
                <a16:creationId xmlns:a16="http://schemas.microsoft.com/office/drawing/2014/main" id="{5D0F9661-0B4C-A746-9D0C-7BA5C23DFD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D7424-9FA3-A74D-AF71-ADDE46836BE1}"/>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231581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BF896-D47A-D240-B7EA-A027D750A654}"/>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3" name="Footer Placeholder 2">
            <a:extLst>
              <a:ext uri="{FF2B5EF4-FFF2-40B4-BE49-F238E27FC236}">
                <a16:creationId xmlns:a16="http://schemas.microsoft.com/office/drawing/2014/main" id="{A0C04EA3-2DC2-974F-8D41-E8F7B22E9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C355EC-1ED9-8641-A596-3CE2D6176453}"/>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63975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9418-9411-784D-A87A-3431E2F59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5BF924-EB8F-424A-92B9-D6DF698BEE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D630BD-934C-E44E-9284-3F3D2D72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8E96B-E897-8C41-AC4F-08185124F908}"/>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6" name="Footer Placeholder 5">
            <a:extLst>
              <a:ext uri="{FF2B5EF4-FFF2-40B4-BE49-F238E27FC236}">
                <a16:creationId xmlns:a16="http://schemas.microsoft.com/office/drawing/2014/main" id="{EE01F400-1582-8B4E-8565-7E0F42632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216E8-8F44-EE42-969A-546094185F03}"/>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96090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FBA1-8324-274B-8ECB-41D73ACFA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EB29A2-C438-FD4C-8B42-E2871C9246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54B08D-46B8-6F4F-A7FF-0B8D038CB5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B13CD-3B63-A341-BCBA-748BE8D05143}"/>
              </a:ext>
            </a:extLst>
          </p:cNvPr>
          <p:cNvSpPr>
            <a:spLocks noGrp="1"/>
          </p:cNvSpPr>
          <p:nvPr>
            <p:ph type="dt" sz="half" idx="10"/>
          </p:nvPr>
        </p:nvSpPr>
        <p:spPr/>
        <p:txBody>
          <a:bodyPr/>
          <a:lstStyle/>
          <a:p>
            <a:fld id="{A812479D-1B3F-E440-A59F-9DFBE68AF659}" type="datetimeFigureOut">
              <a:rPr lang="en-US" smtClean="0"/>
              <a:t>9/21/20</a:t>
            </a:fld>
            <a:endParaRPr lang="en-US"/>
          </a:p>
        </p:txBody>
      </p:sp>
      <p:sp>
        <p:nvSpPr>
          <p:cNvPr id="6" name="Footer Placeholder 5">
            <a:extLst>
              <a:ext uri="{FF2B5EF4-FFF2-40B4-BE49-F238E27FC236}">
                <a16:creationId xmlns:a16="http://schemas.microsoft.com/office/drawing/2014/main" id="{40579BDB-2DED-DE40-9F34-855F05F1D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99EDE-7E77-B34A-BA3C-B0E0FA6F0FD6}"/>
              </a:ext>
            </a:extLst>
          </p:cNvPr>
          <p:cNvSpPr>
            <a:spLocks noGrp="1"/>
          </p:cNvSpPr>
          <p:nvPr>
            <p:ph type="sldNum" sz="quarter" idx="12"/>
          </p:nvPr>
        </p:nvSpPr>
        <p:spPr/>
        <p:txBody>
          <a:bodyPr/>
          <a:lstStyle/>
          <a:p>
            <a:fld id="{7A800909-0CD8-B148-AE1E-E44EC53DEBC6}" type="slidenum">
              <a:rPr lang="en-US" smtClean="0"/>
              <a:t>‹#›</a:t>
            </a:fld>
            <a:endParaRPr lang="en-US"/>
          </a:p>
        </p:txBody>
      </p:sp>
    </p:spTree>
    <p:extLst>
      <p:ext uri="{BB962C8B-B14F-4D97-AF65-F5344CB8AC3E}">
        <p14:creationId xmlns:p14="http://schemas.microsoft.com/office/powerpoint/2010/main" val="243019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71ACC-BB39-C84F-8B1C-C9F847737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C686C4-59AD-0647-985F-DF54DC792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C4CA2-5C05-D240-85C1-CD9390C49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2479D-1B3F-E440-A59F-9DFBE68AF659}" type="datetimeFigureOut">
              <a:rPr lang="en-US" smtClean="0"/>
              <a:t>9/21/20</a:t>
            </a:fld>
            <a:endParaRPr lang="en-US"/>
          </a:p>
        </p:txBody>
      </p:sp>
      <p:sp>
        <p:nvSpPr>
          <p:cNvPr id="5" name="Footer Placeholder 4">
            <a:extLst>
              <a:ext uri="{FF2B5EF4-FFF2-40B4-BE49-F238E27FC236}">
                <a16:creationId xmlns:a16="http://schemas.microsoft.com/office/drawing/2014/main" id="{F8A4287F-0E92-1841-9806-366F6BA9E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FAB0B-7B57-EB4C-8951-4822EFAFD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00909-0CD8-B148-AE1E-E44EC53DEBC6}" type="slidenum">
              <a:rPr lang="en-US" smtClean="0"/>
              <a:t>‹#›</a:t>
            </a:fld>
            <a:endParaRPr lang="en-US"/>
          </a:p>
        </p:txBody>
      </p:sp>
    </p:spTree>
    <p:extLst>
      <p:ext uri="{BB962C8B-B14F-4D97-AF65-F5344CB8AC3E}">
        <p14:creationId xmlns:p14="http://schemas.microsoft.com/office/powerpoint/2010/main" val="203823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D5B339F4-93B9-4E04-9721-143AD6782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0"/>
            <a:ext cx="7147352" cy="5777808"/>
            <a:chOff x="329184" y="1"/>
            <a:chExt cx="524256" cy="5777808"/>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2AC55-8EB8-B146-A0E7-63CC4358AEDB}"/>
              </a:ext>
            </a:extLst>
          </p:cNvPr>
          <p:cNvSpPr>
            <a:spLocks noGrp="1"/>
          </p:cNvSpPr>
          <p:nvPr>
            <p:ph type="ctrTitle"/>
          </p:nvPr>
        </p:nvSpPr>
        <p:spPr>
          <a:xfrm>
            <a:off x="1524000" y="1231961"/>
            <a:ext cx="9144000" cy="2387600"/>
          </a:xfrm>
        </p:spPr>
        <p:txBody>
          <a:bodyPr>
            <a:normAutofit/>
          </a:bodyPr>
          <a:lstStyle/>
          <a:p>
            <a:r>
              <a:rPr lang="en-US"/>
              <a:t>St  Rita</a:t>
            </a:r>
            <a:endParaRPr lang="en-US" dirty="0"/>
          </a:p>
        </p:txBody>
      </p:sp>
      <p:sp>
        <p:nvSpPr>
          <p:cNvPr id="3" name="Subtitle 2">
            <a:extLst>
              <a:ext uri="{FF2B5EF4-FFF2-40B4-BE49-F238E27FC236}">
                <a16:creationId xmlns:a16="http://schemas.microsoft.com/office/drawing/2014/main" id="{0C22E133-B81B-9644-870D-A4F5892A004A}"/>
              </a:ext>
            </a:extLst>
          </p:cNvPr>
          <p:cNvSpPr>
            <a:spLocks noGrp="1"/>
          </p:cNvSpPr>
          <p:nvPr>
            <p:ph type="subTitle" idx="1"/>
          </p:nvPr>
        </p:nvSpPr>
        <p:spPr>
          <a:xfrm>
            <a:off x="1524000" y="3803712"/>
            <a:ext cx="9144000" cy="1563686"/>
          </a:xfrm>
        </p:spPr>
        <p:txBody>
          <a:bodyPr>
            <a:normAutofit/>
          </a:bodyPr>
          <a:lstStyle/>
          <a:p>
            <a:r>
              <a:rPr lang="en-US"/>
              <a:t>Our Pledge: Every dollar donated is going toward a project to support someone in need or to help a child build a better future.</a:t>
            </a:r>
          </a:p>
          <a:p>
            <a:r>
              <a:rPr lang="en-US"/>
              <a:t>All overheads are kept to a minimal and covered by the founders. </a:t>
            </a:r>
            <a:endParaRPr lang="en-US" dirty="0"/>
          </a:p>
        </p:txBody>
      </p:sp>
    </p:spTree>
    <p:extLst>
      <p:ext uri="{BB962C8B-B14F-4D97-AF65-F5344CB8AC3E}">
        <p14:creationId xmlns:p14="http://schemas.microsoft.com/office/powerpoint/2010/main" val="102233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EEB74-560F-4D43-AB6C-B49388F9EED4}"/>
              </a:ext>
            </a:extLst>
          </p:cNvPr>
          <p:cNvSpPr>
            <a:spLocks noGrp="1"/>
          </p:cNvSpPr>
          <p:nvPr>
            <p:ph type="title"/>
          </p:nvPr>
        </p:nvSpPr>
        <p:spPr>
          <a:xfrm>
            <a:off x="793662" y="386930"/>
            <a:ext cx="10066122" cy="1298448"/>
          </a:xfrm>
        </p:spPr>
        <p:txBody>
          <a:bodyPr anchor="b">
            <a:normAutofit/>
          </a:bodyPr>
          <a:lstStyle/>
          <a:p>
            <a:r>
              <a:rPr kumimoji="0" lang="en-US" altLang="en-US"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Update on August 2020 Plea: </a:t>
            </a:r>
            <a:br>
              <a:rPr kumimoji="0" lang="en-US" altLang="en-US" b="0" i="0" u="none" strike="noStrike" cap="none" normalizeH="0" baseline="0">
                <a:ln>
                  <a:noFill/>
                </a:ln>
                <a:effectLst/>
              </a:rPr>
            </a:br>
            <a:endParaRPr lang="en-US"/>
          </a:p>
        </p:txBody>
      </p:sp>
      <p:sp>
        <p:nvSpPr>
          <p:cNvPr id="1029" name="Rectangle 1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7A9498-E6A7-1444-B567-1D95A29FD904}"/>
              </a:ext>
            </a:extLst>
          </p:cNvPr>
          <p:cNvSpPr>
            <a:spLocks noGrp="1"/>
          </p:cNvSpPr>
          <p:nvPr>
            <p:ph idx="1"/>
          </p:nvPr>
        </p:nvSpPr>
        <p:spPr>
          <a:xfrm>
            <a:off x="793660" y="2599509"/>
            <a:ext cx="4160725" cy="3598989"/>
          </a:xfrm>
        </p:spPr>
        <p:txBody>
          <a:bodyPr anchor="ctr">
            <a:normAutofit fontScale="92500" lnSpcReduction="10000"/>
          </a:bodyPr>
          <a:lstStyle/>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With a tremendous support from our donors, St Rita Foundation was able to raise enough funds to send 200 oxygen concentrators to Syria. The concentrators were donated to different charities including “Syria unite us” and Saint Mansour and are offered free of charge to needy patients based on doctor’s recommendations.</a:t>
            </a:r>
          </a:p>
          <a:p>
            <a:pPr marL="0" marR="0" lvl="0" indent="0" defTabSz="914400" rtl="0" eaLnBrk="0" fontAlgn="base" latinLnBrk="0" hangingPunct="0">
              <a:spcBef>
                <a:spcPct val="0"/>
              </a:spcBef>
              <a:spcAft>
                <a:spcPts val="600"/>
              </a:spcAft>
              <a:buClrTx/>
              <a:buSzTx/>
              <a:buFontTx/>
              <a:buNone/>
              <a:tabLst/>
            </a:pPr>
            <a:r>
              <a:rPr lang="en-US" altLang="en-US" sz="2000" dirty="0">
                <a:latin typeface="Calibri" panose="020F0502020204030204" pitchFamily="34" charset="0"/>
                <a:cs typeface="Times New Roman" panose="02020603050405020304" pitchFamily="18" charset="0"/>
              </a:rPr>
              <a:t>We also donated 20,000 surgical quality masks .</a:t>
            </a:r>
          </a:p>
          <a:p>
            <a:pPr marL="0" marR="0" lvl="0" indent="0" defTabSz="914400" rtl="0" eaLnBrk="0" fontAlgn="base" latinLnBrk="0" hangingPunct="0">
              <a:spcBef>
                <a:spcPct val="0"/>
              </a:spcBef>
              <a:spcAft>
                <a:spcPts val="600"/>
              </a:spcAft>
              <a:buClrTx/>
              <a:buSzTx/>
              <a:buFontTx/>
              <a:buNone/>
              <a:tabLst/>
            </a:pPr>
            <a:r>
              <a:rPr kumimoji="0" lang="en-US" altLang="en-US" sz="2000" b="0" i="0" u="none" strike="noStrike" cap="none" normalizeH="0" baseline="0" dirty="0">
                <a:ln>
                  <a:noFill/>
                </a:ln>
                <a:effectLst/>
              </a:rPr>
              <a:t>This project is closed for now until we identify more needs. </a:t>
            </a: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p:txBody>
      </p:sp>
      <p:pic>
        <p:nvPicPr>
          <p:cNvPr id="1026" name="Picture 1" descr="A picture containing indoor, front, sitting, refrigerator&#10;&#10;Description automatically generated">
            <a:extLst>
              <a:ext uri="{FF2B5EF4-FFF2-40B4-BE49-F238E27FC236}">
                <a16:creationId xmlns:a16="http://schemas.microsoft.com/office/drawing/2014/main" id="{6EC08747-5CB7-934E-9005-22AB08B208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61" r="3" b="13149"/>
          <a:stretch/>
        </p:blipFill>
        <p:spPr bwMode="auto">
          <a:xfrm>
            <a:off x="5418759" y="2559047"/>
            <a:ext cx="2741805" cy="3639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ell phone&#10;&#10;Description automatically generated">
            <a:extLst>
              <a:ext uri="{FF2B5EF4-FFF2-40B4-BE49-F238E27FC236}">
                <a16:creationId xmlns:a16="http://schemas.microsoft.com/office/drawing/2014/main" id="{5D024F0C-E066-A646-91CA-C9FCA7B4A41C}"/>
              </a:ext>
            </a:extLst>
          </p:cNvPr>
          <p:cNvPicPr>
            <a:picLocks noChangeAspect="1"/>
          </p:cNvPicPr>
          <p:nvPr/>
        </p:nvPicPr>
        <p:blipFill rotWithShape="1">
          <a:blip r:embed="rId3"/>
          <a:srcRect l="8669" r="15949" b="4"/>
          <a:stretch/>
        </p:blipFill>
        <p:spPr>
          <a:xfrm>
            <a:off x="8412616" y="2559047"/>
            <a:ext cx="2743620" cy="3639451"/>
          </a:xfrm>
          <a:prstGeom prst="rect">
            <a:avLst/>
          </a:prstGeom>
        </p:spPr>
      </p:pic>
      <p:sp>
        <p:nvSpPr>
          <p:cNvPr id="195" name="Rectangle 19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F0A2AD-8B82-8341-B421-5E920C87E413}"/>
              </a:ext>
            </a:extLst>
          </p:cNvPr>
          <p:cNvSpPr>
            <a:spLocks noChangeArrowheads="1"/>
          </p:cNvSpPr>
          <p:nvPr/>
        </p:nvSpPr>
        <p:spPr bwMode="auto">
          <a:xfrm>
            <a:off x="0" y="3200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6918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B3528-BF1B-1D4D-8326-CD7FEFFD1D51}"/>
              </a:ext>
            </a:extLst>
          </p:cNvPr>
          <p:cNvSpPr>
            <a:spLocks noGrp="1"/>
          </p:cNvSpPr>
          <p:nvPr>
            <p:ph type="title"/>
          </p:nvPr>
        </p:nvSpPr>
        <p:spPr>
          <a:xfrm>
            <a:off x="645065" y="1463040"/>
            <a:ext cx="3796306" cy="2690949"/>
          </a:xfrm>
        </p:spPr>
        <p:txBody>
          <a:bodyPr anchor="t">
            <a:normAutofit/>
          </a:bodyPr>
          <a:lstStyle/>
          <a:p>
            <a:r>
              <a:rPr lang="en-US" sz="4800"/>
              <a:t>Our Current Projects</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BFB16A-5A1E-CD40-AA6A-73B31265E3F8}"/>
              </a:ext>
            </a:extLst>
          </p:cNvPr>
          <p:cNvSpPr>
            <a:spLocks noGrp="1"/>
          </p:cNvSpPr>
          <p:nvPr>
            <p:ph idx="1"/>
          </p:nvPr>
        </p:nvSpPr>
        <p:spPr>
          <a:xfrm>
            <a:off x="5656218" y="1463039"/>
            <a:ext cx="5542387" cy="4300447"/>
          </a:xfrm>
        </p:spPr>
        <p:txBody>
          <a:bodyPr anchor="t">
            <a:normAutofit/>
          </a:bodyPr>
          <a:lstStyle/>
          <a:p>
            <a:r>
              <a:rPr lang="en-US" sz="2200" dirty="0"/>
              <a:t>SOS , St Rita is currently sponsoring 30 children </a:t>
            </a:r>
          </a:p>
          <a:p>
            <a:r>
              <a:rPr lang="en-US" sz="2200" dirty="0"/>
              <a:t>Food baskets distribution in Syria</a:t>
            </a:r>
          </a:p>
          <a:p>
            <a:r>
              <a:rPr lang="en-US" sz="2200" dirty="0"/>
              <a:t>Coat project </a:t>
            </a:r>
          </a:p>
          <a:p>
            <a:r>
              <a:rPr lang="en-US" sz="2200" dirty="0"/>
              <a:t>Supporting the dialysis center for Saint Mansour in Damascus</a:t>
            </a:r>
          </a:p>
          <a:p>
            <a:endParaRPr lang="en-US" sz="2200" dirty="0"/>
          </a:p>
          <a:p>
            <a:endParaRPr lang="en-US" sz="2200" dirty="0"/>
          </a:p>
        </p:txBody>
      </p:sp>
    </p:spTree>
    <p:extLst>
      <p:ext uri="{BB962C8B-B14F-4D97-AF65-F5344CB8AC3E}">
        <p14:creationId xmlns:p14="http://schemas.microsoft.com/office/powerpoint/2010/main" val="165474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E60162-78F7-4849-81F3-6B2663F88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1">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1E5F9F0-A73A-8A49-A27B-5261D3F5E13B}"/>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r>
              <a:rPr lang="en-US" sz="2200" dirty="0"/>
              <a:t>SOS (insert link) </a:t>
            </a:r>
          </a:p>
        </p:txBody>
      </p:sp>
      <p:pic>
        <p:nvPicPr>
          <p:cNvPr id="4" name="Content Placeholder 3">
            <a:extLst>
              <a:ext uri="{FF2B5EF4-FFF2-40B4-BE49-F238E27FC236}">
                <a16:creationId xmlns:a16="http://schemas.microsoft.com/office/drawing/2014/main" id="{BEFC93DB-B69E-B84E-B896-18B9069DB3C6}"/>
              </a:ext>
            </a:extLst>
          </p:cNvPr>
          <p:cNvPicPr>
            <a:picLocks noGrp="1" noChangeAspect="1"/>
          </p:cNvPicPr>
          <p:nvPr>
            <p:ph idx="1"/>
          </p:nvPr>
        </p:nvPicPr>
        <p:blipFill rotWithShape="1">
          <a:blip r:embed="rId2"/>
          <a:srcRect t="18211" r="1" b="15877"/>
          <a:stretch/>
        </p:blipFill>
        <p:spPr>
          <a:xfrm>
            <a:off x="550863" y="1557339"/>
            <a:ext cx="11090274" cy="4751386"/>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301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27033-8EF4-6640-B13C-B59350217E60}"/>
              </a:ext>
            </a:extLst>
          </p:cNvPr>
          <p:cNvSpPr>
            <a:spLocks noGrp="1"/>
          </p:cNvSpPr>
          <p:nvPr>
            <p:ph type="title"/>
          </p:nvPr>
        </p:nvSpPr>
        <p:spPr>
          <a:xfrm>
            <a:off x="532015" y="4495568"/>
            <a:ext cx="3861960" cy="1905232"/>
          </a:xfrm>
        </p:spPr>
        <p:txBody>
          <a:bodyPr anchor="ctr">
            <a:normAutofit/>
          </a:bodyPr>
          <a:lstStyle/>
          <a:p>
            <a:r>
              <a:rPr lang="en-US" sz="3200" dirty="0"/>
              <a:t>Food Baskets</a:t>
            </a:r>
            <a:br>
              <a:rPr lang="en-US" sz="3200" dirty="0"/>
            </a:br>
            <a:r>
              <a:rPr lang="en-US" sz="3200" dirty="0"/>
              <a:t>A Plea For Help</a:t>
            </a:r>
          </a:p>
        </p:txBody>
      </p:sp>
      <p:sp>
        <p:nvSpPr>
          <p:cNvPr id="16"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brick building&#10;&#10;Description automatically generated">
            <a:extLst>
              <a:ext uri="{FF2B5EF4-FFF2-40B4-BE49-F238E27FC236}">
                <a16:creationId xmlns:a16="http://schemas.microsoft.com/office/drawing/2014/main" id="{CCDF4506-9754-F943-91E8-FD3A8CF1104A}"/>
              </a:ext>
            </a:extLst>
          </p:cNvPr>
          <p:cNvPicPr>
            <a:picLocks noChangeAspect="1"/>
          </p:cNvPicPr>
          <p:nvPr/>
        </p:nvPicPr>
        <p:blipFill rotWithShape="1">
          <a:blip r:embed="rId2"/>
          <a:srcRect t="9394" r="-2" b="43098"/>
          <a:stretch/>
        </p:blipFill>
        <p:spPr>
          <a:xfrm>
            <a:off x="838200" y="364143"/>
            <a:ext cx="3335789" cy="3426462"/>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2F9E85C8-87DA-F245-8347-82207253FAB7}"/>
              </a:ext>
            </a:extLst>
          </p:cNvPr>
          <p:cNvPicPr>
            <a:picLocks noChangeAspect="1"/>
          </p:cNvPicPr>
          <p:nvPr/>
        </p:nvPicPr>
        <p:blipFill rotWithShape="1">
          <a:blip r:embed="rId3"/>
          <a:srcRect l="15940" r="36827" b="-1"/>
          <a:stretch/>
        </p:blipFill>
        <p:spPr>
          <a:xfrm>
            <a:off x="4466396" y="364142"/>
            <a:ext cx="3336953" cy="3426462"/>
          </a:xfrm>
          <a:prstGeom prst="rect">
            <a:avLst/>
          </a:prstGeom>
        </p:spPr>
      </p:pic>
      <p:pic>
        <p:nvPicPr>
          <p:cNvPr id="9" name="Picture 8" descr="A picture containing food, table, indoor, box&#10;&#10;Description automatically generated">
            <a:extLst>
              <a:ext uri="{FF2B5EF4-FFF2-40B4-BE49-F238E27FC236}">
                <a16:creationId xmlns:a16="http://schemas.microsoft.com/office/drawing/2014/main" id="{FEE6FBDD-D446-3B4A-B825-C98DDDD0B227}"/>
              </a:ext>
            </a:extLst>
          </p:cNvPr>
          <p:cNvPicPr>
            <a:picLocks noChangeAspect="1"/>
          </p:cNvPicPr>
          <p:nvPr/>
        </p:nvPicPr>
        <p:blipFill rotWithShape="1">
          <a:blip r:embed="rId4"/>
          <a:srcRect t="48623" b="2347"/>
          <a:stretch/>
        </p:blipFill>
        <p:spPr>
          <a:xfrm>
            <a:off x="8095756" y="364142"/>
            <a:ext cx="3336953" cy="3426462"/>
          </a:xfrm>
          <a:prstGeom prst="rect">
            <a:avLst/>
          </a:prstGeom>
        </p:spPr>
      </p:pic>
      <p:sp>
        <p:nvSpPr>
          <p:cNvPr id="20"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CE5A04-2FA4-524A-BB72-AD6F9C9E19EC}"/>
              </a:ext>
            </a:extLst>
          </p:cNvPr>
          <p:cNvSpPr>
            <a:spLocks noGrp="1"/>
          </p:cNvSpPr>
          <p:nvPr>
            <p:ph idx="1"/>
          </p:nvPr>
        </p:nvSpPr>
        <p:spPr>
          <a:xfrm>
            <a:off x="5162719" y="4495568"/>
            <a:ext cx="6586915" cy="1905232"/>
          </a:xfrm>
        </p:spPr>
        <p:txBody>
          <a:bodyPr anchor="ctr">
            <a:normAutofit/>
          </a:bodyPr>
          <a:lstStyle/>
          <a:p>
            <a:pPr marL="0" indent="0">
              <a:buNone/>
            </a:pPr>
            <a:r>
              <a:rPr lang="en-US" sz="1800" dirty="0"/>
              <a:t>During the month of July Saint Rita distributed 5000 food baskets to different charities. Each basket contained over 14 kg of dry goods. Each basket costs $15</a:t>
            </a:r>
          </a:p>
          <a:p>
            <a:pPr marL="0" indent="0">
              <a:buNone/>
            </a:pPr>
            <a:r>
              <a:rPr lang="en-US" sz="1800" dirty="0"/>
              <a:t>This is an ongoing project that is critical to fight the current state of famine in Syria after 10 years of a terrible war followed by COVID crisis, fires, and economic sanctions. </a:t>
            </a:r>
          </a:p>
        </p:txBody>
      </p:sp>
    </p:spTree>
    <p:extLst>
      <p:ext uri="{BB962C8B-B14F-4D97-AF65-F5344CB8AC3E}">
        <p14:creationId xmlns:p14="http://schemas.microsoft.com/office/powerpoint/2010/main" val="15222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6">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8">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A788B0A-6512-E043-A591-BD6CA0FEBCA8}"/>
              </a:ext>
            </a:extLst>
          </p:cNvPr>
          <p:cNvSpPr>
            <a:spLocks noGrp="1"/>
          </p:cNvSpPr>
          <p:nvPr>
            <p:ph type="title"/>
          </p:nvPr>
        </p:nvSpPr>
        <p:spPr>
          <a:xfrm>
            <a:off x="807365" y="802955"/>
            <a:ext cx="6318649" cy="1454051"/>
          </a:xfrm>
        </p:spPr>
        <p:txBody>
          <a:bodyPr>
            <a:normAutofit/>
          </a:bodyPr>
          <a:lstStyle/>
          <a:p>
            <a:r>
              <a:rPr lang="en-US" sz="3600">
                <a:solidFill>
                  <a:srgbClr val="000000"/>
                </a:solidFill>
              </a:rPr>
              <a:t>The Coat Project</a:t>
            </a:r>
          </a:p>
        </p:txBody>
      </p:sp>
      <p:sp>
        <p:nvSpPr>
          <p:cNvPr id="3" name="Content Placeholder 2">
            <a:extLst>
              <a:ext uri="{FF2B5EF4-FFF2-40B4-BE49-F238E27FC236}">
                <a16:creationId xmlns:a16="http://schemas.microsoft.com/office/drawing/2014/main" id="{ADFD8DBD-4AD4-D44A-B454-D80A6C7F2112}"/>
              </a:ext>
            </a:extLst>
          </p:cNvPr>
          <p:cNvSpPr>
            <a:spLocks noGrp="1"/>
          </p:cNvSpPr>
          <p:nvPr>
            <p:ph idx="1"/>
          </p:nvPr>
        </p:nvSpPr>
        <p:spPr>
          <a:xfrm>
            <a:off x="803807" y="2421682"/>
            <a:ext cx="4650524" cy="3639289"/>
          </a:xfrm>
        </p:spPr>
        <p:txBody>
          <a:bodyPr anchor="ctr">
            <a:normAutofit/>
          </a:bodyPr>
          <a:lstStyle/>
          <a:p>
            <a:r>
              <a:rPr lang="en-US" sz="2000" dirty="0">
                <a:solidFill>
                  <a:srgbClr val="000000"/>
                </a:solidFill>
              </a:rPr>
              <a:t>We are partnering with a local factory to manufacture as many coats as possible to donate to orphanages and charities to distribute to children</a:t>
            </a:r>
          </a:p>
          <a:p>
            <a:r>
              <a:rPr lang="en-US" sz="2000" dirty="0">
                <a:solidFill>
                  <a:srgbClr val="000000"/>
                </a:solidFill>
              </a:rPr>
              <a:t> These coats may be the first item of new clothing ever received by some of those children. </a:t>
            </a:r>
          </a:p>
          <a:p>
            <a:r>
              <a:rPr lang="en-US" sz="2000" dirty="0">
                <a:solidFill>
                  <a:srgbClr val="000000"/>
                </a:solidFill>
              </a:rPr>
              <a:t>The cost is $6.80 per coat. We are still taking donations.</a:t>
            </a:r>
          </a:p>
          <a:p>
            <a:endParaRPr lang="en-US" sz="2000" dirty="0">
              <a:solidFill>
                <a:srgbClr val="000000"/>
              </a:solidFill>
            </a:endParaRPr>
          </a:p>
        </p:txBody>
      </p:sp>
      <p:sp>
        <p:nvSpPr>
          <p:cNvPr id="37" name="Oval 30">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D4061588-8EF2-4B4C-A9E0-BA4DDAB49225}"/>
              </a:ext>
            </a:extLst>
          </p:cNvPr>
          <p:cNvPicPr>
            <a:picLocks noChangeAspect="1"/>
          </p:cNvPicPr>
          <p:nvPr/>
        </p:nvPicPr>
        <p:blipFill rotWithShape="1">
          <a:blip r:embed="rId3"/>
          <a:srcRect l="9335" t="5323" r="37264" b="1621"/>
          <a:stretch/>
        </p:blipFill>
        <p:spPr>
          <a:xfrm>
            <a:off x="9193392" y="159829"/>
            <a:ext cx="2313077" cy="2690509"/>
          </a:xfrm>
          <a:prstGeom prst="rect">
            <a:avLst/>
          </a:prstGeom>
        </p:spPr>
      </p:pic>
      <p:pic>
        <p:nvPicPr>
          <p:cNvPr id="9" name="Picture 8" descr="A picture containing snow, skiing, sitting, bed&#10;&#10;Description automatically generated">
            <a:extLst>
              <a:ext uri="{FF2B5EF4-FFF2-40B4-BE49-F238E27FC236}">
                <a16:creationId xmlns:a16="http://schemas.microsoft.com/office/drawing/2014/main" id="{1C042EE1-EAC2-944F-96F2-6341C2B35249}"/>
              </a:ext>
            </a:extLst>
          </p:cNvPr>
          <p:cNvPicPr>
            <a:picLocks noChangeAspect="1"/>
          </p:cNvPicPr>
          <p:nvPr/>
        </p:nvPicPr>
        <p:blipFill rotWithShape="1">
          <a:blip r:embed="rId4"/>
          <a:srcRect l="-32137" t="-1961" r="32137" b="1961"/>
          <a:stretch/>
        </p:blipFill>
        <p:spPr>
          <a:xfrm>
            <a:off x="5973922" y="3154036"/>
            <a:ext cx="2183091" cy="2083113"/>
          </a:xfrm>
          <a:prstGeom prst="rect">
            <a:avLst/>
          </a:prstGeom>
        </p:spPr>
      </p:pic>
      <p:sp>
        <p:nvSpPr>
          <p:cNvPr id="35"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sitting, table, holding, bed&#10;&#10;Description automatically generated">
            <a:extLst>
              <a:ext uri="{FF2B5EF4-FFF2-40B4-BE49-F238E27FC236}">
                <a16:creationId xmlns:a16="http://schemas.microsoft.com/office/drawing/2014/main" id="{48DA1193-59E1-254C-9646-A665F88DFAB7}"/>
              </a:ext>
            </a:extLst>
          </p:cNvPr>
          <p:cNvPicPr>
            <a:picLocks noChangeAspect="1"/>
          </p:cNvPicPr>
          <p:nvPr/>
        </p:nvPicPr>
        <p:blipFill rotWithShape="1">
          <a:blip r:embed="rId5"/>
          <a:srcRect l="-25434" t="-4080" r="25434" b="4080"/>
          <a:stretch/>
        </p:blipFill>
        <p:spPr>
          <a:xfrm>
            <a:off x="8914973" y="4610761"/>
            <a:ext cx="2959869" cy="1975712"/>
          </a:xfrm>
          <a:prstGeom prst="rect">
            <a:avLst/>
          </a:prstGeom>
        </p:spPr>
      </p:pic>
    </p:spTree>
    <p:extLst>
      <p:ext uri="{BB962C8B-B14F-4D97-AF65-F5344CB8AC3E}">
        <p14:creationId xmlns:p14="http://schemas.microsoft.com/office/powerpoint/2010/main" val="224440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54AB9-DDB6-714A-A2E0-CAE21B6953F2}"/>
              </a:ext>
            </a:extLst>
          </p:cNvPr>
          <p:cNvSpPr>
            <a:spLocks noGrp="1"/>
          </p:cNvSpPr>
          <p:nvPr>
            <p:ph type="title"/>
          </p:nvPr>
        </p:nvSpPr>
        <p:spPr>
          <a:xfrm>
            <a:off x="589560" y="856180"/>
            <a:ext cx="4560584" cy="1128068"/>
          </a:xfrm>
        </p:spPr>
        <p:txBody>
          <a:bodyPr anchor="ctr">
            <a:normAutofit/>
          </a:bodyPr>
          <a:lstStyle/>
          <a:p>
            <a:r>
              <a:rPr lang="en-US" sz="3700"/>
              <a:t>The Dialysis Center of Saint Mansour</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878E75-F1D7-0041-9A99-C31EAD90370B}"/>
              </a:ext>
            </a:extLst>
          </p:cNvPr>
          <p:cNvSpPr>
            <a:spLocks noGrp="1"/>
          </p:cNvSpPr>
          <p:nvPr>
            <p:ph idx="1"/>
          </p:nvPr>
        </p:nvSpPr>
        <p:spPr>
          <a:xfrm>
            <a:off x="590719" y="2330505"/>
            <a:ext cx="4559425" cy="3979585"/>
          </a:xfrm>
        </p:spPr>
        <p:txBody>
          <a:bodyPr anchor="ctr">
            <a:normAutofit lnSpcReduction="10000"/>
          </a:bodyPr>
          <a:lstStyle/>
          <a:p>
            <a:pPr marL="0" indent="0">
              <a:buNone/>
            </a:pPr>
            <a:r>
              <a:rPr lang="en-US" sz="1700" dirty="0"/>
              <a:t>This center offers free dialysis to any patient who needs it free of charge regardless of their religion.</a:t>
            </a:r>
          </a:p>
          <a:p>
            <a:pPr marL="0" indent="0">
              <a:buNone/>
            </a:pPr>
            <a:r>
              <a:rPr lang="en-US" sz="1700" dirty="0"/>
              <a:t>Dialysis is also offered for free at the University and County Hospitals however there is a long wait list for the service. This small center supported by Saint Mansour society is saving many lives. It bridges the gap in care while patients are waiting for a slot in the big hospitals.</a:t>
            </a:r>
          </a:p>
          <a:p>
            <a:pPr marL="0" indent="0">
              <a:buNone/>
            </a:pPr>
            <a:r>
              <a:rPr lang="en-US" sz="1700" dirty="0"/>
              <a:t>The center has 2 machines only. Each dialysis session costs $25. they are only able to help 4 patients per day.</a:t>
            </a:r>
          </a:p>
          <a:p>
            <a:pPr marL="0" indent="0">
              <a:buNone/>
            </a:pPr>
            <a:r>
              <a:rPr lang="en-US" sz="1700" dirty="0"/>
              <a:t>We are committed t help St Mansour purchase 2 new machines and with their daily costs.</a:t>
            </a:r>
          </a:p>
          <a:p>
            <a:pPr marL="0" indent="0">
              <a:buNone/>
            </a:pPr>
            <a:r>
              <a:rPr lang="en-US" sz="1700" dirty="0"/>
              <a:t>Please donate to this cause. One patient needs at least 8 sessions per month.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edroom with a bed and desk in a room&#10;&#10;Description automatically generated">
            <a:extLst>
              <a:ext uri="{FF2B5EF4-FFF2-40B4-BE49-F238E27FC236}">
                <a16:creationId xmlns:a16="http://schemas.microsoft.com/office/drawing/2014/main" id="{2FAF247D-9C62-4E42-946C-448F5793AB99}"/>
              </a:ext>
            </a:extLst>
          </p:cNvPr>
          <p:cNvPicPr>
            <a:picLocks noChangeAspect="1"/>
          </p:cNvPicPr>
          <p:nvPr/>
        </p:nvPicPr>
        <p:blipFill rotWithShape="1">
          <a:blip r:embed="rId2"/>
          <a:srcRect l="7091" r="15540"/>
          <a:stretch/>
        </p:blipFill>
        <p:spPr>
          <a:xfrm>
            <a:off x="5977788" y="799352"/>
            <a:ext cx="5425410" cy="5259296"/>
          </a:xfrm>
          <a:prstGeom prst="rect">
            <a:avLst/>
          </a:prstGeom>
        </p:spPr>
      </p:pic>
    </p:spTree>
    <p:extLst>
      <p:ext uri="{BB962C8B-B14F-4D97-AF65-F5344CB8AC3E}">
        <p14:creationId xmlns:p14="http://schemas.microsoft.com/office/powerpoint/2010/main" val="1742331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0"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6C5CC-7FF6-0740-BEB8-4BE99B4D65E1}"/>
              </a:ext>
            </a:extLst>
          </p:cNvPr>
          <p:cNvSpPr>
            <a:spLocks noGrp="1"/>
          </p:cNvSpPr>
          <p:nvPr>
            <p:ph type="title"/>
          </p:nvPr>
        </p:nvSpPr>
        <p:spPr>
          <a:xfrm>
            <a:off x="1043631" y="809898"/>
            <a:ext cx="9942716" cy="1554480"/>
          </a:xfrm>
        </p:spPr>
        <p:txBody>
          <a:bodyPr anchor="ctr">
            <a:normAutofit/>
          </a:bodyPr>
          <a:lstStyle/>
          <a:p>
            <a:r>
              <a:rPr lang="en-US" sz="4800" dirty="0"/>
              <a:t>Thank You to Our Friends and Partners </a:t>
            </a:r>
          </a:p>
        </p:txBody>
      </p:sp>
      <p:sp>
        <p:nvSpPr>
          <p:cNvPr id="22" name="Content Placeholder 2">
            <a:extLst>
              <a:ext uri="{FF2B5EF4-FFF2-40B4-BE49-F238E27FC236}">
                <a16:creationId xmlns:a16="http://schemas.microsoft.com/office/drawing/2014/main" id="{68C34351-7E8E-2748-A963-9F46A3FE52FD}"/>
              </a:ext>
            </a:extLst>
          </p:cNvPr>
          <p:cNvSpPr>
            <a:spLocks noGrp="1"/>
          </p:cNvSpPr>
          <p:nvPr>
            <p:ph idx="1"/>
          </p:nvPr>
        </p:nvSpPr>
        <p:spPr>
          <a:xfrm>
            <a:off x="1045028" y="3017522"/>
            <a:ext cx="9941319" cy="3124658"/>
          </a:xfrm>
        </p:spPr>
        <p:txBody>
          <a:bodyPr anchor="ctr">
            <a:normAutofit/>
          </a:bodyPr>
          <a:lstStyle/>
          <a:p>
            <a:r>
              <a:rPr lang="en-US" sz="2400" dirty="0"/>
              <a:t>DU 88 a fantastic group of physicians who graduated from Damascus University School of Medicine in 1988. This group of amazing doctors have donated thousands of dollars in addition to their time and effort to identify resources and charities to carry the work on the ground.</a:t>
            </a:r>
          </a:p>
          <a:p>
            <a:r>
              <a:rPr lang="en-US" sz="2400" dirty="0"/>
              <a:t>All the local charities and unsung heroes in Syria who are helping us reach many children and families.</a:t>
            </a:r>
          </a:p>
          <a:p>
            <a:pPr marL="0" indent="0">
              <a:buNone/>
            </a:pPr>
            <a:endParaRPr lang="en-US" sz="2400" dirty="0"/>
          </a:p>
          <a:p>
            <a:endParaRPr lang="en-US" sz="2400" dirty="0"/>
          </a:p>
        </p:txBody>
      </p:sp>
      <p:cxnSp>
        <p:nvCxnSpPr>
          <p:cNvPr id="23"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773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499</Words>
  <Application>Microsoft Macintosh PowerPoint</Application>
  <PresentationFormat>Widescreen</PresentationFormat>
  <Paragraphs>29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St  Rita</vt:lpstr>
      <vt:lpstr>Update on August 2020 Plea:  </vt:lpstr>
      <vt:lpstr>Our Current Projects</vt:lpstr>
      <vt:lpstr>SOS (insert link) </vt:lpstr>
      <vt:lpstr>Food Baskets A Plea For Help</vt:lpstr>
      <vt:lpstr>The Coat Project</vt:lpstr>
      <vt:lpstr>The Dialysis Center of Saint Mansour</vt:lpstr>
      <vt:lpstr>Thank You to Our Friends and Partners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Rita</dc:title>
  <dc:creator>Diab, Liliane</dc:creator>
  <cp:lastModifiedBy>Diab, Liliane</cp:lastModifiedBy>
  <cp:revision>1</cp:revision>
  <dcterms:created xsi:type="dcterms:W3CDTF">2020-09-22T05:47:11Z</dcterms:created>
  <dcterms:modified xsi:type="dcterms:W3CDTF">2020-09-22T05:50:29Z</dcterms:modified>
</cp:coreProperties>
</file>